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1" r:id="rId2"/>
    <p:sldId id="262" r:id="rId3"/>
    <p:sldId id="264" r:id="rId4"/>
    <p:sldId id="265" r:id="rId5"/>
    <p:sldId id="267" r:id="rId6"/>
    <p:sldId id="263" r:id="rId7"/>
    <p:sldId id="268" r:id="rId8"/>
    <p:sldId id="266" r:id="rId9"/>
    <p:sldId id="270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78615"/>
    <a:srgbClr val="FFCC00"/>
    <a:srgbClr val="003300"/>
    <a:srgbClr val="FFFF00"/>
    <a:srgbClr val="CC3300"/>
    <a:srgbClr val="FF33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26B99C-1D29-4845-9AF0-984D0D2D5859}" type="datetimeFigureOut">
              <a:rPr lang="uk-UA" smtClean="0"/>
              <a:t>28.01.2024</a:t>
            </a:fld>
            <a:endParaRPr lang="uk-U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DED7979-01E7-42A4-BD91-9384CADDDBF2}" type="slidenum">
              <a:rPr lang="uk-UA" smtClean="0"/>
              <a:t>‹#›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cz.dsns.gov.ua/uk/vstupniku/pravila-priiomu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lcz.dsns.gov.ua/uk" TargetMode="Externa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5776626"/>
            <a:ext cx="5112568" cy="936104"/>
          </a:xfrm>
        </p:spPr>
        <p:txBody>
          <a:bodyPr/>
          <a:lstStyle/>
          <a:p>
            <a:pPr algn="ctr"/>
            <a:r>
              <a:rPr lang="uk-UA" sz="2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ДЕРЖАВНА СЛУЖБА УКРАЇНИ З НАДЗВИЧАЙНИХ СИТУАЦІЙ</a:t>
            </a:r>
            <a:endParaRPr lang="uk-UA" sz="2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7794" y="1828234"/>
            <a:ext cx="3757364" cy="3757364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108520" y="332656"/>
            <a:ext cx="5652120" cy="2448272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uk-UA" sz="320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Про навчання в </a:t>
            </a:r>
          </a:p>
          <a:p>
            <a:pPr algn="ctr">
              <a:spcBef>
                <a:spcPts val="0"/>
              </a:spcBef>
            </a:pPr>
            <a:r>
              <a:rPr lang="uk-UA" sz="320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ЛІЦЕЇ ЦИВІЛЬНОГО ЗАХИСТУ</a:t>
            </a:r>
          </a:p>
          <a:p>
            <a:pPr algn="ctr">
              <a:spcBef>
                <a:spcPts val="0"/>
              </a:spcBef>
            </a:pPr>
            <a:r>
              <a:rPr lang="uk-UA" sz="320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Л</a:t>
            </a:r>
            <a:r>
              <a:rPr lang="uk-UA" sz="320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ЬВІВСЬКОГО ДЕРЖАВНОГО </a:t>
            </a:r>
          </a:p>
          <a:p>
            <a:pPr algn="ctr">
              <a:spcBef>
                <a:spcPts val="0"/>
              </a:spcBef>
            </a:pPr>
            <a:r>
              <a:rPr lang="uk-UA" sz="320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УНІВЕРСИТЕТУ БЕЗПЕКИ ЖИТТЄДІЯЛЬНОСТІ</a:t>
            </a:r>
            <a:endParaRPr lang="uk-UA" sz="320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6066399"/>
            <a:ext cx="22970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</a:rPr>
              <a:t>Інформація </a:t>
            </a:r>
          </a:p>
          <a:p>
            <a:pPr algn="ctr">
              <a:spcBef>
                <a:spcPts val="0"/>
              </a:spcBef>
            </a:pPr>
            <a:r>
              <a:rPr lang="uk-UA" smtClean="0">
                <a:solidFill>
                  <a:srgbClr val="002060"/>
                </a:solidFill>
              </a:rPr>
              <a:t>для учнів </a:t>
            </a:r>
            <a:r>
              <a:rPr lang="uk-UA" dirty="0" smtClean="0">
                <a:solidFill>
                  <a:srgbClr val="002060"/>
                </a:solidFill>
              </a:rPr>
              <a:t>9 класів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156872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5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0874" y="0"/>
            <a:ext cx="7344816" cy="90300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uk-UA" sz="3400" b="1" dirty="0" smtClean="0">
                <a:solidFill>
                  <a:srgbClr val="CC3300"/>
                </a:solidFill>
              </a:rPr>
              <a:t>Запрошуємо до навчання в</a:t>
            </a:r>
            <a:endParaRPr lang="uk-UA" sz="3400" b="1" dirty="0">
              <a:solidFill>
                <a:srgbClr val="CC33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515761"/>
            <a:ext cx="1584176" cy="1320147"/>
          </a:xfrm>
        </p:spPr>
      </p:pic>
      <p:sp>
        <p:nvSpPr>
          <p:cNvPr id="6" name="Прямоугольник 5"/>
          <p:cNvSpPr/>
          <p:nvPr/>
        </p:nvSpPr>
        <p:spPr>
          <a:xfrm>
            <a:off x="1392815" y="724673"/>
            <a:ext cx="7607885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sz="2600" b="1" dirty="0" smtClean="0">
                <a:solidFill>
                  <a:srgbClr val="002060"/>
                </a:solidFill>
              </a:rPr>
              <a:t>Ліцеї цивільного захисту Львівського державного університету безпеки життєдіяльності,  </a:t>
            </a:r>
            <a:endParaRPr lang="uk-UA" sz="26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223" y="1657256"/>
            <a:ext cx="86765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 smtClean="0"/>
              <a:t>який є державним загальноосвітнім навчальним закладом </a:t>
            </a:r>
            <a:r>
              <a:rPr lang="en-US" sz="2200" dirty="0" smtClean="0"/>
              <a:t>III</a:t>
            </a:r>
            <a:r>
              <a:rPr lang="uk-UA" sz="2200" dirty="0" smtClean="0"/>
              <a:t> ступеня з профільним навчанням, що забезпечує: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 smtClean="0"/>
              <a:t>здобуття вихованцями Ліцею повної загальної середньої освіти на рівні державних стандартів та допрофесійної підготовки у сфері цивільного захисту;</a:t>
            </a:r>
            <a:endParaRPr lang="uk-UA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в</a:t>
            </a:r>
            <a:r>
              <a:rPr lang="uk-UA" sz="2200" dirty="0" smtClean="0"/>
              <a:t>иховання здорового покоління з практичними уміннями і навичками, високими моральними, фізичними та психологічними якостями, необхідними для успішного навчання у закладах вищої освіти Державної служби України з надзвичайних ситуацій.</a:t>
            </a:r>
          </a:p>
        </p:txBody>
      </p:sp>
      <p:pic>
        <p:nvPicPr>
          <p:cNvPr id="2050" name="Picture 2" descr="D:\МОЯ РАБОТА\ЛДУ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171819"/>
            <a:ext cx="2587054" cy="1562646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МОЯ РАБОТА\ЛДУ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171819"/>
            <a:ext cx="2506604" cy="156264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Объект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5831"/>
            <a:ext cx="1085118" cy="108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660" y="379874"/>
            <a:ext cx="8141528" cy="54864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Правила відбору та прийому на навчання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402" y="1196753"/>
            <a:ext cx="8862086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Право на вступ до Ліцею мають юнаки-громадяни України незалежно від місця їхнього проживання, віком не </a:t>
            </a:r>
            <a:r>
              <a:rPr lang="uk-UA" sz="2000" dirty="0"/>
              <a:t>с</a:t>
            </a:r>
            <a:r>
              <a:rPr lang="uk-UA" sz="2000" dirty="0" smtClean="0"/>
              <a:t>тарше 16 років, мають базову загальну середню освіту  (закінчено 9 класів у поточному році).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Вік кандидата на навчання обчислюється станом на 31 грудня року вступу до ліцею.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Ліцей проводить набір на </a:t>
            </a:r>
            <a:r>
              <a:rPr lang="en-US" sz="2000" dirty="0" smtClean="0"/>
              <a:t>I </a:t>
            </a:r>
            <a:r>
              <a:rPr lang="uk-UA" sz="2000" dirty="0" smtClean="0"/>
              <a:t>курс у 10 клас. Строк навчання – 2 роки.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Після зарахування на навчання учні забезпечуються гуртожитком та 4-х разовим харчуванням.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Прийом до Ліцею здійснює відбіркова комісія Ліцею цивільного захисту ЛДУБЖД.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000" dirty="0" smtClean="0"/>
              <a:t>Відбір кандидатів на навчання до Ліцею здійснюють підрозділи з персоналом ГУ ДСНС України в областях.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sz="2200" dirty="0" smtClean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" y="111635"/>
            <a:ext cx="1085118" cy="10851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5912205"/>
            <a:ext cx="6083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99"/>
                </a:solidFill>
              </a:rPr>
              <a:t>https://lcz.dsns.gov.ua/uk/vstupniku/pravila-priiomu</a:t>
            </a:r>
            <a:endParaRPr lang="uk-UA" sz="2000" dirty="0">
              <a:solidFill>
                <a:srgbClr val="00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1576" y="5231243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Докладніше з Правилами відбору та прийому </a:t>
            </a:r>
            <a:r>
              <a:rPr lang="uk-UA" dirty="0">
                <a:solidFill>
                  <a:srgbClr val="002060"/>
                </a:solidFill>
              </a:rPr>
              <a:t>н</a:t>
            </a:r>
            <a:r>
              <a:rPr lang="uk-UA" dirty="0" smtClean="0">
                <a:solidFill>
                  <a:srgbClr val="002060"/>
                </a:solidFill>
              </a:rPr>
              <a:t>а навчання до Ліцею можна дізнатись за посиланням: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48" y="5460464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514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660" y="379874"/>
            <a:ext cx="8141528" cy="54864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Правила відбору та прийому на навчання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402" y="1080113"/>
            <a:ext cx="8933078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Заява про вступ до Ліцею подається до підрозділу з персоналом особисто батьками, опікунами або піклувальниками, органами опіки та піклування.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Підрозділи роботи з персоналом оформляють на кандидатів на навчання в Ліцеї навчальну справу та направляють їх до відбіркової комісії не пізніше 01 липня.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Оригінали свідоцтва про базову загальну середню освіту та додатка до нього, паспорта громадянина України та медична картка дитини (форма 026-о) подаються особисто вступником під час прибуття до Ліцею.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Кандидат на навчання в Ліцеї проходить остаточний медичний огляд та психофізіологічне дослідження.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Кандидати на навчання в Ліцеї складають вступне випробування з визначення рівня фізичної підготовки шляхом виконання вправ за нормативами та екзамену з математики (письмово).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" y="111635"/>
            <a:ext cx="1085118" cy="10851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03848" y="5912205"/>
            <a:ext cx="608334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99"/>
                </a:solidFill>
              </a:rPr>
              <a:t>https://lcz.dsns.gov.ua/uk/vstupniku/pravila-priiomu</a:t>
            </a:r>
            <a:endParaRPr lang="uk-UA" sz="2000" dirty="0">
              <a:solidFill>
                <a:srgbClr val="00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1576" y="5231243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Докладніше з Правилами відбору та прийому </a:t>
            </a:r>
            <a:r>
              <a:rPr lang="uk-UA" dirty="0">
                <a:solidFill>
                  <a:srgbClr val="002060"/>
                </a:solidFill>
              </a:rPr>
              <a:t>н</a:t>
            </a:r>
            <a:r>
              <a:rPr lang="uk-UA" dirty="0" smtClean="0">
                <a:solidFill>
                  <a:srgbClr val="002060"/>
                </a:solidFill>
              </a:rPr>
              <a:t>а навчання до Ліцею можна дізнатись за посиланням: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3074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48" y="5460464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5660" y="379874"/>
            <a:ext cx="8141528" cy="548640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Правила відбору та прийому на навчання</a:t>
            </a:r>
            <a:endParaRPr lang="uk-UA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2402" y="1080113"/>
            <a:ext cx="893307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Кандидати, які не склали вступне випробування з визначення рівня фізичної підготовки, а також ті, які за станом здоров’я не можуть складати вступне випробування з визначення рівня фізичної підготовки, до конкурсного відбору не допускаються.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Результати екзамену з математики оцінюються за 60-бальною шкалою, з визначення рівня фізичної підготовки за схемою: «рівень достатній», «рівень недостатній».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Вступні випробування та екзамен завершуються не пізніше 25 серпня року вступу. Розклад вступних випробувань та екзамену оприлюднюється не веб-сайт за 10 днів до їх початку.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uk-UA" sz="2000" dirty="0" smtClean="0"/>
              <a:t>Не пізніше ніж через 5 днів після закінчення конкурсного відбору відбіркова комісія приймає рішення, оформляє протокол та оголошує список осіб, що рекомендовані до зарахування на навчання до Ліцею.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sz="2000" dirty="0" smtClean="0"/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uk-UA" dirty="0" smtClean="0">
              <a:solidFill>
                <a:srgbClr val="002060"/>
              </a:solidFill>
            </a:endParaRPr>
          </a:p>
        </p:txBody>
      </p:sp>
      <p:pic>
        <p:nvPicPr>
          <p:cNvPr id="4" name="Объект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02" y="111635"/>
            <a:ext cx="1085118" cy="108511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347864" y="6150114"/>
            <a:ext cx="60833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0099"/>
                </a:solidFill>
                <a:hlinkClick r:id="rId3"/>
              </a:rPr>
              <a:t>https://lcz.dsns.gov.ua/uk/vstupniku/pravila-priiomu</a:t>
            </a:r>
            <a:endParaRPr lang="uk-UA" sz="2000" dirty="0" smtClean="0">
              <a:solidFill>
                <a:srgbClr val="000099"/>
              </a:solidFill>
            </a:endParaRPr>
          </a:p>
          <a:p>
            <a:endParaRPr lang="uk-UA" sz="2000" dirty="0">
              <a:solidFill>
                <a:srgbClr val="00009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41576" y="5231243"/>
            <a:ext cx="6102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Докладніше з Правилами відбору та прийому на навчання до Ліцею можна дізнатись за посиланням:</a:t>
            </a: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3074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448" y="5460464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4712987" y="5871498"/>
            <a:ext cx="275960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  <a:hlinkClick r:id="rId5"/>
              </a:rPr>
              <a:t>https://lcz.dsns.gov.ua/uk</a:t>
            </a:r>
            <a:endParaRPr lang="uk-UA" dirty="0" smtClean="0">
              <a:solidFill>
                <a:srgbClr val="002060"/>
              </a:solidFill>
            </a:endParaRPr>
          </a:p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391094"/>
              </p:ext>
            </p:extLst>
          </p:nvPr>
        </p:nvGraphicFramePr>
        <p:xfrm>
          <a:off x="179511" y="116633"/>
          <a:ext cx="8784976" cy="6624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3547"/>
                <a:gridCol w="5553158"/>
                <a:gridCol w="2448271"/>
              </a:tblGrid>
              <a:tr h="900481">
                <a:tc gridSpan="3"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          Перелік  навчальних  програм  для  вихованців  ліцею </a:t>
                      </a:r>
                    </a:p>
                    <a:p>
                      <a:pPr algn="ctr"/>
                      <a:r>
                        <a:rPr lang="uk-UA" sz="2200" dirty="0" smtClean="0"/>
                        <a:t>          як  закладу  загальної  середньої  освіти  </a:t>
                      </a:r>
                      <a:r>
                        <a:rPr lang="en-US" sz="2200" dirty="0" smtClean="0">
                          <a:latin typeface="Bodoni MT" panose="02070603080606020203" pitchFamily="18" charset="0"/>
                        </a:rPr>
                        <a:t>III</a:t>
                      </a:r>
                      <a:r>
                        <a:rPr lang="en-US" sz="2200" baseline="0" dirty="0" smtClean="0">
                          <a:latin typeface="Bodoni MT" panose="02070603080606020203" pitchFamily="18" charset="0"/>
                        </a:rPr>
                        <a:t> </a:t>
                      </a:r>
                      <a:r>
                        <a:rPr lang="uk-UA" sz="2200" baseline="0" dirty="0" smtClean="0"/>
                        <a:t>ступеня</a:t>
                      </a:r>
                      <a:endParaRPr lang="uk-UA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04952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№ з/п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Назва навчальної програми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Рівень вивчення</a:t>
                      </a:r>
                      <a:endParaRPr lang="uk-UA" sz="14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Українська</a:t>
                      </a:r>
                      <a:r>
                        <a:rPr lang="uk-UA" sz="1600" baseline="0" dirty="0" smtClean="0"/>
                        <a:t> мова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Українська література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Зарубіжна література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69038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Іноземна мова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Історія України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Всесвітня історія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7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Математика (алгебра</a:t>
                      </a:r>
                      <a:r>
                        <a:rPr lang="uk-UA" sz="1600" baseline="0" dirty="0" smtClean="0"/>
                        <a:t> і початки аналізу та геометрія)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8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Біологія і екологія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9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Географія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10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Фізика і астрономія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Хімія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Фізична культура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профільний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Захист України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14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Інформатика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15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Громадянська освіта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  <a:tr h="336684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/>
                        <a:t>16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Креслення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Рівень стандарту</a:t>
                      </a:r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75975"/>
            <a:ext cx="849694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96552" y="861121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0093"/>
            <a:ext cx="864096" cy="76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310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798454"/>
              </p:ext>
            </p:extLst>
          </p:nvPr>
        </p:nvGraphicFramePr>
        <p:xfrm>
          <a:off x="179511" y="116633"/>
          <a:ext cx="8784977" cy="3024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4893"/>
                <a:gridCol w="2899982"/>
                <a:gridCol w="2899982"/>
                <a:gridCol w="2460120"/>
              </a:tblGrid>
              <a:tr h="897774">
                <a:tc gridSpan="4"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          НОРМАТИВИ</a:t>
                      </a:r>
                    </a:p>
                    <a:p>
                      <a:pPr algn="ctr"/>
                      <a:r>
                        <a:rPr lang="uk-UA" sz="2200" dirty="0" smtClean="0"/>
                        <a:t>               вправ</a:t>
                      </a:r>
                      <a:r>
                        <a:rPr lang="uk-UA" sz="2200" baseline="0" dirty="0" smtClean="0"/>
                        <a:t> із визначення рівня фізичної підготовки</a:t>
                      </a:r>
                      <a:endParaRPr lang="uk-UA" sz="2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593046"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№ з/п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Найменування вправ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Достатній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 smtClean="0"/>
                        <a:t>Недостатній</a:t>
                      </a:r>
                      <a:endParaRPr lang="uk-UA" sz="1800" dirty="0"/>
                    </a:p>
                  </a:txBody>
                  <a:tcPr/>
                </a:tc>
              </a:tr>
              <a:tr h="62238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dirty="0" smtClean="0"/>
                        <a:t>1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Підтягування</a:t>
                      </a:r>
                      <a:r>
                        <a:rPr lang="uk-UA" sz="1800" baseline="0" dirty="0" smtClean="0"/>
                        <a:t> на перекладині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8 і більше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7 і менше</a:t>
                      </a:r>
                      <a:endParaRPr lang="uk-UA" sz="1800" dirty="0"/>
                    </a:p>
                  </a:txBody>
                  <a:tcPr/>
                </a:tc>
              </a:tr>
              <a:tr h="4143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dirty="0" smtClean="0"/>
                        <a:t>2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Біг 60 м. (с)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9,60 і менше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9,61</a:t>
                      </a:r>
                      <a:r>
                        <a:rPr lang="uk-UA" sz="1800" baseline="0" dirty="0" smtClean="0"/>
                        <a:t> і більше</a:t>
                      </a:r>
                      <a:endParaRPr lang="uk-UA" sz="1800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dirty="0" smtClean="0"/>
                        <a:t>3</a:t>
                      </a:r>
                      <a:endParaRPr lang="uk-U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Біг 1500 м. (хв, с)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7,30 і менше</a:t>
                      </a:r>
                      <a:endParaRPr lang="uk-U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800" dirty="0" smtClean="0"/>
                        <a:t>7,31 і більше</a:t>
                      </a:r>
                      <a:endParaRPr lang="uk-UA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23528" y="4725144"/>
            <a:ext cx="849694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96552" y="861121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8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91" y="150339"/>
            <a:ext cx="864096" cy="76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761" y="5502237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7665" y="3152140"/>
            <a:ext cx="86686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 smtClean="0"/>
              <a:t>Примітка:</a:t>
            </a:r>
          </a:p>
          <a:p>
            <a:pPr algn="just"/>
            <a:r>
              <a:rPr lang="uk-UA" sz="2000" dirty="0" smtClean="0"/>
              <a:t>1. Визначення рівня фізичної підготовки проводиться протягом 1 дня.</a:t>
            </a:r>
          </a:p>
          <a:p>
            <a:pPr algn="just"/>
            <a:r>
              <a:rPr lang="uk-UA" sz="2000" dirty="0" smtClean="0"/>
              <a:t>2. Вправа з бігу на 1500 м виконується останньою.</a:t>
            </a:r>
          </a:p>
          <a:p>
            <a:pPr algn="just"/>
            <a:r>
              <a:rPr lang="uk-UA" sz="2000" dirty="0" smtClean="0"/>
              <a:t>3. Загальний рівень фізичної підготовки вважається «достатнім», за умови здачі вступником не менше як двох вправ, відповідно до встановлених нормативів.  </a:t>
            </a:r>
          </a:p>
          <a:p>
            <a:pPr algn="just"/>
            <a:endParaRPr lang="uk-UA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5323039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</a:rPr>
              <a:t>За інформацією щодо навчання </a:t>
            </a:r>
          </a:p>
          <a:p>
            <a:pPr algn="ctr"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</a:rPr>
              <a:t>в Ліцеї цивільного захисту</a:t>
            </a:r>
          </a:p>
          <a:p>
            <a:pPr algn="ctr"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</a:rPr>
              <a:t> від ГУ ДСНС України у Херсонській області звертатись</a:t>
            </a:r>
          </a:p>
          <a:p>
            <a:pPr algn="ctr">
              <a:spcBef>
                <a:spcPts val="0"/>
              </a:spcBef>
            </a:pPr>
            <a:r>
              <a:rPr lang="uk-UA" dirty="0" smtClean="0">
                <a:solidFill>
                  <a:srgbClr val="002060"/>
                </a:solidFill>
              </a:rPr>
              <a:t>+38(050) 000 95 57 – </a:t>
            </a:r>
            <a:r>
              <a:rPr lang="uk-UA" dirty="0" err="1" smtClean="0">
                <a:solidFill>
                  <a:srgbClr val="002060"/>
                </a:solidFill>
              </a:rPr>
              <a:t>Стельникович</a:t>
            </a:r>
            <a:r>
              <a:rPr lang="uk-UA" dirty="0" smtClean="0">
                <a:solidFill>
                  <a:srgbClr val="002060"/>
                </a:solidFill>
              </a:rPr>
              <a:t> Петро Ігорович</a:t>
            </a:r>
            <a:endParaRPr lang="uk-UA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46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044724"/>
              </p:ext>
            </p:extLst>
          </p:nvPr>
        </p:nvGraphicFramePr>
        <p:xfrm>
          <a:off x="179511" y="83127"/>
          <a:ext cx="8784977" cy="6720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84977"/>
              </a:tblGrid>
              <a:tr h="801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uk-UA" sz="2400" dirty="0" smtClean="0"/>
                        <a:t>        Перелік  документів </a:t>
                      </a:r>
                      <a:r>
                        <a:rPr lang="uk-UA" sz="2400" baseline="0" dirty="0" smtClean="0"/>
                        <a:t> для  навчальної  справи</a:t>
                      </a:r>
                      <a:endParaRPr lang="uk-UA" sz="2400" dirty="0" smtClean="0"/>
                    </a:p>
                  </a:txBody>
                  <a:tcPr/>
                </a:tc>
              </a:tr>
              <a:tr h="29608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Заява на навчання 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Анкета</a:t>
                      </a:r>
                      <a:r>
                        <a:rPr lang="uk-UA" sz="1400" baseline="0" dirty="0" smtClean="0"/>
                        <a:t> кандидата на навчання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Автобіографія кандидата на навчання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Копія свідоцтва про народження</a:t>
                      </a:r>
                      <a:endParaRPr lang="uk-UA" sz="1400" dirty="0"/>
                    </a:p>
                  </a:txBody>
                  <a:tcPr/>
                </a:tc>
              </a:tr>
              <a:tr h="35592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Копія паспорта громадянина України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Довідка з місця проживання</a:t>
                      </a:r>
                      <a:r>
                        <a:rPr lang="uk-UA" sz="1400" baseline="0" dirty="0" smtClean="0"/>
                        <a:t> про реєстрацію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Копія реєстраційного номера</a:t>
                      </a:r>
                      <a:r>
                        <a:rPr lang="uk-UA" sz="1400" baseline="0" dirty="0" smtClean="0"/>
                        <a:t> облікової картки платника податків кандидата на навчання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Характеристика із загальноосвітнього навчального </a:t>
                      </a:r>
                      <a:r>
                        <a:rPr lang="uk-UA" sz="1400" dirty="0" smtClean="0"/>
                        <a:t>закладу, </a:t>
                      </a:r>
                      <a:r>
                        <a:rPr lang="uk-UA" sz="1400" dirty="0" smtClean="0"/>
                        <a:t>підписана класним керівником та директором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Копія</a:t>
                      </a:r>
                      <a:r>
                        <a:rPr lang="uk-UA" sz="1400" baseline="0" dirty="0" smtClean="0"/>
                        <a:t> документа державного зразка про базову  загальну середню освіту та додатка до нього</a:t>
                      </a:r>
                      <a:endParaRPr lang="uk-UA" sz="1400" dirty="0"/>
                    </a:p>
                  </a:txBody>
                  <a:tcPr/>
                </a:tc>
              </a:tr>
              <a:tr h="50335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Дипломи, грамоти,  та інші документи , які відображають  навчальні та/або творчі досягнення кандидата</a:t>
                      </a:r>
                      <a:r>
                        <a:rPr lang="uk-UA" sz="1400" baseline="0" dirty="0" smtClean="0"/>
                        <a:t> (за наявності)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Копії документів, завірені належним чином, що підтверджують особливий статус дитини</a:t>
                      </a:r>
                      <a:endParaRPr lang="uk-UA" sz="1400" dirty="0"/>
                    </a:p>
                  </a:txBody>
                  <a:tcPr/>
                </a:tc>
              </a:tr>
              <a:tr h="50335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Копії висновків органів і підрозділів цивільного захисту про загибель (поранення, нещасні</a:t>
                      </a:r>
                      <a:r>
                        <a:rPr lang="uk-UA" sz="1400" baseline="0" dirty="0" smtClean="0"/>
                        <a:t> випадки) та висновків лікарсько-експертних комісій про отримання інвалідності батьками (опікунами, піклувальниками)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Копія посвідчення члена сім’ї загиблого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Копії документів, які дають право на пільги (ВПО, УБД,  ЧАЕС)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Довідки про період проходження служби в органах і підрозділах цивільного захисту  батьками</a:t>
                      </a:r>
                      <a:r>
                        <a:rPr lang="uk-UA" sz="1400" baseline="0" dirty="0" smtClean="0"/>
                        <a:t> (опікуном)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Картка медичного обстеження (форма 026/о), висновок  лікарсько-експертної комісії</a:t>
                      </a:r>
                      <a:r>
                        <a:rPr lang="uk-UA" sz="1400" baseline="0" dirty="0" smtClean="0"/>
                        <a:t> ДСНС</a:t>
                      </a:r>
                      <a:endParaRPr lang="uk-UA" sz="1400" dirty="0"/>
                    </a:p>
                  </a:txBody>
                  <a:tcPr/>
                </a:tc>
              </a:tr>
              <a:tr h="324719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uk-UA" sz="1400" dirty="0" smtClean="0"/>
                        <a:t>Шість фотокарток (без головного убору, на матовому папері,  розміром 3х4 см, без куточка)</a:t>
                      </a:r>
                      <a:endParaRPr lang="uk-UA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75975"/>
            <a:ext cx="849694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-396552" y="861121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endParaRPr lang="uk-UA" dirty="0">
              <a:solidFill>
                <a:srgbClr val="002060"/>
              </a:solidFill>
            </a:endParaRPr>
          </a:p>
        </p:txBody>
      </p:sp>
      <p:pic>
        <p:nvPicPr>
          <p:cNvPr id="5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975" y="91361"/>
            <a:ext cx="864096" cy="764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Я РАБОТА\img_461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64" b="13471"/>
          <a:stretch/>
        </p:blipFill>
        <p:spPr bwMode="auto">
          <a:xfrm>
            <a:off x="1017177" y="415636"/>
            <a:ext cx="7145141" cy="35135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:\МОЯ РАБОТА\DSNS_Logo_Kherson_whit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761" y="5502237"/>
            <a:ext cx="1473138" cy="1303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19872" y="5373216"/>
            <a:ext cx="56166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uk-UA" dirty="0">
                <a:solidFill>
                  <a:srgbClr val="002060"/>
                </a:solidFill>
              </a:rPr>
              <a:t>За інформацією щодо навчання </a:t>
            </a:r>
          </a:p>
          <a:p>
            <a:pPr algn="ctr">
              <a:spcBef>
                <a:spcPts val="0"/>
              </a:spcBef>
            </a:pPr>
            <a:r>
              <a:rPr lang="uk-UA" dirty="0">
                <a:solidFill>
                  <a:srgbClr val="002060"/>
                </a:solidFill>
              </a:rPr>
              <a:t>в Ліцеї цивільного захисту</a:t>
            </a:r>
          </a:p>
          <a:p>
            <a:pPr algn="ctr">
              <a:spcBef>
                <a:spcPts val="0"/>
              </a:spcBef>
            </a:pPr>
            <a:r>
              <a:rPr lang="uk-UA" dirty="0">
                <a:solidFill>
                  <a:srgbClr val="002060"/>
                </a:solidFill>
              </a:rPr>
              <a:t> від ГУ ДСНС України у Херсонській області звертатись</a:t>
            </a:r>
          </a:p>
          <a:p>
            <a:pPr algn="ctr">
              <a:spcBef>
                <a:spcPts val="0"/>
              </a:spcBef>
            </a:pPr>
            <a:r>
              <a:rPr lang="uk-UA" dirty="0">
                <a:solidFill>
                  <a:srgbClr val="002060"/>
                </a:solidFill>
              </a:rPr>
              <a:t>+38(050) 000 95 57 – </a:t>
            </a:r>
            <a:r>
              <a:rPr lang="uk-UA" dirty="0" err="1">
                <a:solidFill>
                  <a:srgbClr val="002060"/>
                </a:solidFill>
              </a:rPr>
              <a:t>Стельникович</a:t>
            </a:r>
            <a:r>
              <a:rPr lang="uk-UA" dirty="0">
                <a:solidFill>
                  <a:srgbClr val="002060"/>
                </a:solidFill>
              </a:rPr>
              <a:t> Петро Ігорович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08520" y="3884387"/>
            <a:ext cx="93965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spc="100" dirty="0">
                <a:solidFill>
                  <a:srgbClr val="F78615"/>
                </a:solidFill>
              </a:rPr>
              <a:t>До 2024 року Ліцей цивільного захисту базувався у </a:t>
            </a:r>
            <a:r>
              <a:rPr lang="uk-UA" b="1" i="1" spc="100" dirty="0" smtClean="0">
                <a:solidFill>
                  <a:srgbClr val="F78615"/>
                </a:solidFill>
              </a:rPr>
              <a:t>м. </a:t>
            </a:r>
            <a:r>
              <a:rPr lang="uk-UA" b="1" i="1" spc="100" dirty="0">
                <a:solidFill>
                  <a:srgbClr val="F78615"/>
                </a:solidFill>
              </a:rPr>
              <a:t>Вінниця. </a:t>
            </a:r>
            <a:endParaRPr lang="uk-UA" b="1" i="1" spc="100" dirty="0" smtClean="0">
              <a:solidFill>
                <a:srgbClr val="F78615"/>
              </a:solidFill>
            </a:endParaRPr>
          </a:p>
          <a:p>
            <a:pPr algn="ctr"/>
            <a:r>
              <a:rPr lang="uk-UA" b="1" i="1" spc="100" dirty="0" smtClean="0">
                <a:solidFill>
                  <a:srgbClr val="F78615"/>
                </a:solidFill>
              </a:rPr>
              <a:t>У </a:t>
            </a:r>
            <a:r>
              <a:rPr lang="uk-UA" b="1" i="1" spc="100" dirty="0">
                <a:solidFill>
                  <a:srgbClr val="F78615"/>
                </a:solidFill>
              </a:rPr>
              <a:t>зв’язку із модернізацією освіти цивільного захисту, навчання в Ліцеї </a:t>
            </a:r>
            <a:endParaRPr lang="uk-UA" b="1" i="1" spc="100" dirty="0" smtClean="0">
              <a:solidFill>
                <a:srgbClr val="F78615"/>
              </a:solidFill>
            </a:endParaRPr>
          </a:p>
          <a:p>
            <a:pPr algn="ctr"/>
            <a:r>
              <a:rPr lang="uk-UA" b="1" i="1" spc="100" dirty="0" smtClean="0">
                <a:solidFill>
                  <a:srgbClr val="F78615"/>
                </a:solidFill>
              </a:rPr>
              <a:t>планується </a:t>
            </a:r>
            <a:r>
              <a:rPr lang="uk-UA" b="1" i="1" spc="100" dirty="0">
                <a:solidFill>
                  <a:srgbClr val="F78615"/>
                </a:solidFill>
              </a:rPr>
              <a:t>у </a:t>
            </a:r>
            <a:r>
              <a:rPr lang="uk-UA" b="1" i="1" spc="100" smtClean="0">
                <a:solidFill>
                  <a:srgbClr val="F78615"/>
                </a:solidFill>
              </a:rPr>
              <a:t>м. </a:t>
            </a:r>
            <a:r>
              <a:rPr lang="uk-UA" b="1" i="1" spc="100" dirty="0">
                <a:solidFill>
                  <a:srgbClr val="F78615"/>
                </a:solidFill>
              </a:rPr>
              <a:t>Львів, про що буде опубліковано на офіційному веб-сайті Львівського державного університету безпеки життєдіяльності.</a:t>
            </a:r>
            <a:endParaRPr lang="uk-UA" b="1" i="1" spc="100" dirty="0">
              <a:solidFill>
                <a:srgbClr val="00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5526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ЧЕКАЄМО ВАС У РЯДАХ РЯТУВАЛЬНИКІВ СЛУЖБИ ЦИВІЛЬНОГО ЗАХИСТУ</a:t>
            </a:r>
            <a:endParaRPr lang="uk-UA" sz="1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0687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325</TotalTime>
  <Words>1018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ДЕРЖАВНА СЛУЖБА УКРАЇНИ З НАДЗВИЧАЙНИХ СИТУАЦІЙ</vt:lpstr>
      <vt:lpstr>Запрошуємо до навчання в</vt:lpstr>
      <vt:lpstr>Правила відбору та прийому на навчання</vt:lpstr>
      <vt:lpstr>Правила відбору та прийому на навчання</vt:lpstr>
      <vt:lpstr>Правила відбору та прийому на навчання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57</cp:revision>
  <dcterms:created xsi:type="dcterms:W3CDTF">2024-01-28T11:28:59Z</dcterms:created>
  <dcterms:modified xsi:type="dcterms:W3CDTF">2024-01-28T18:36:40Z</dcterms:modified>
</cp:coreProperties>
</file>