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5" r:id="rId5"/>
    <p:sldId id="269" r:id="rId6"/>
    <p:sldId id="271" r:id="rId7"/>
    <p:sldId id="272" r:id="rId8"/>
    <p:sldId id="278" r:id="rId9"/>
    <p:sldId id="279" r:id="rId10"/>
    <p:sldId id="268" r:id="rId11"/>
  </p:sldIdLst>
  <p:sldSz cx="10080625" cy="5670550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672"/>
    <a:srgbClr val="000099"/>
    <a:srgbClr val="C6B093"/>
    <a:srgbClr val="0319BD"/>
    <a:srgbClr val="C55F00"/>
    <a:srgbClr val="785913"/>
    <a:srgbClr val="113D7E"/>
    <a:srgbClr val="FF9900"/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>
        <p:scale>
          <a:sx n="96" d="100"/>
          <a:sy n="96" d="100"/>
        </p:scale>
        <p:origin x="1291" y="125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03D78-4748-4BCA-B8E2-3D877EA44C78}" type="datetimeFigureOut">
              <a:rPr lang="uk-UA" smtClean="0"/>
              <a:t>28.01.2024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E29A0-77B0-4109-A12D-B7A4BFFCB1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05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E29A0-77B0-4109-A12D-B7A4BFFCB17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16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E29A0-77B0-4109-A12D-B7A4BFFCB177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996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E29A0-77B0-4109-A12D-B7A4BFFCB17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92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CF3D7D-81CA-4EE9-A9FA-07FFBA38D2FA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7BA8860-D827-451D-ACFB-0B1A3FD0655B}" type="slidenum"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D60249-D2F6-44D5-A198-75B2A6EB2998}" type="slidenum"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7064AA-88C8-4C85-895A-55408F43C2D5}" type="slidenum"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306DF2-6364-4ECD-9F54-0EBB9C33BA2B}" type="slidenum">
              <a:t>‹№›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19F37F-9B3C-4F3A-AD74-B05AF2E9DEE6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0539D6-D2F4-4006-B57B-D68387975282}" type="slidenum"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F9751B-84B1-4049-86BC-4C710EF50836}" type="slidenum"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D87DAC9-E10F-43D4-9BDB-50701FE597AE}" type="slidenum"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545C44-335F-4C65-A9E0-EC2A0C4A8673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86B7E9-72BB-4B35-A053-784C43525DB9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B9277D-5ECB-4813-9C3E-1C8DB4414A3C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2A6099"/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Для правки тексту заголовка клацніть мишею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&lt;дата/час&gt;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45B02DC-A453-4A2F-BAF3-CC710ABB15AF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‹№›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19832" y="0"/>
            <a:ext cx="8807040" cy="185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0" algn="ctr">
              <a:buNone/>
            </a:pPr>
            <a:r>
              <a:rPr lang="ru-RU" sz="4400" strike="noStrike" dirty="0">
                <a:ln w="11430">
                  <a:noFill/>
                </a:ln>
                <a:solidFill>
                  <a:srgbClr val="000066"/>
                </a:solidFill>
                <a:latin typeface="Franklin Gothic Demi" panose="020B0703020102020204" pitchFamily="34" charset="0"/>
              </a:rPr>
              <a:t>ДЕРЖАВНА СЛУЖБА УКРАЇНИ З НАДЗВИЧАЙНИХ СИТУАЦІЙ</a:t>
            </a:r>
          </a:p>
        </p:txBody>
      </p:sp>
      <p:pic>
        <p:nvPicPr>
          <p:cNvPr id="84" name="Рисунок 83"/>
          <p:cNvPicPr/>
          <p:nvPr/>
        </p:nvPicPr>
        <p:blipFill>
          <a:blip r:embed="rId3"/>
          <a:stretch/>
        </p:blipFill>
        <p:spPr>
          <a:xfrm>
            <a:off x="3240112" y="2043187"/>
            <a:ext cx="3379880" cy="3004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07864" y="91800"/>
            <a:ext cx="7848872" cy="63433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uk-UA" sz="3600" b="1" strike="noStrike" spc="-1" dirty="0">
                <a:solidFill>
                  <a:srgbClr val="042A51"/>
                </a:solidFill>
                <a:latin typeface="Franklin Gothic Book" panose="020B0503020102020204" pitchFamily="34" charset="0"/>
              </a:rPr>
              <a:t>Контактні дані приймальних комісій</a:t>
            </a:r>
            <a:endParaRPr lang="uk-UA" sz="3600" b="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215775" y="747044"/>
            <a:ext cx="9387945" cy="360039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693"/>
          </a:bodyPr>
          <a:lstStyle/>
          <a:p>
            <a:pPr indent="0">
              <a:spcBef>
                <a:spcPts val="1417"/>
              </a:spcBef>
              <a:buNone/>
            </a:pP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Національний університет цивільного захисту України</a:t>
            </a:r>
            <a:br>
              <a:rPr sz="1500" dirty="0">
                <a:latin typeface="Franklin Gothic Book" panose="020B0503020102020204" pitchFamily="34" charset="0"/>
              </a:rPr>
            </a:br>
            <a:r>
              <a:rPr lang="ru-RU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https://nuczu.edu.ua/ukr/</a:t>
            </a:r>
            <a:br>
              <a:rPr sz="1500" dirty="0">
                <a:latin typeface="Franklin Gothic Book" panose="020B0503020102020204" pitchFamily="34" charset="0"/>
              </a:rPr>
            </a:br>
            <a:r>
              <a:rPr lang="ru-RU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e-</a:t>
            </a:r>
            <a:r>
              <a:rPr lang="ru-RU" sz="1500" strike="noStrike" spc="-1" dirty="0" err="1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mail</a:t>
            </a:r>
            <a:r>
              <a:rPr lang="ru-RU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: nuczu@dsns.gov.ua</a:t>
            </a:r>
            <a:br>
              <a:rPr sz="1500" dirty="0">
                <a:latin typeface="Franklin Gothic Book" panose="020B0503020102020204" pitchFamily="34" charset="0"/>
              </a:rPr>
            </a:b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вул. Чернишевська, 94, м. Харків, 61023, Україна</a:t>
            </a:r>
            <a:endParaRPr lang="uk-UA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(057) 707 34 06 - приймальна комісія університету</a:t>
            </a:r>
            <a:br>
              <a:rPr sz="1500" dirty="0">
                <a:latin typeface="Franklin Gothic Book" panose="020B0503020102020204" pitchFamily="34" charset="0"/>
              </a:rPr>
            </a:b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(</a:t>
            </a:r>
            <a:r>
              <a:rPr lang="uk-UA" sz="1500" strike="noStrike" spc="-1" dirty="0">
                <a:solidFill>
                  <a:srgbClr val="C00000"/>
                </a:solidFill>
                <a:latin typeface="Franklin Gothic Book" panose="020B0503020102020204" pitchFamily="34" charset="0"/>
                <a:ea typeface="Noto Sans CJK SC"/>
              </a:rPr>
              <a:t>на час </a:t>
            </a:r>
            <a:r>
              <a:rPr lang="uk-UA" sz="1500" strike="noStrike" spc="-1" dirty="0" err="1">
                <a:solidFill>
                  <a:srgbClr val="C00000"/>
                </a:solidFill>
                <a:latin typeface="Franklin Gothic Book" panose="020B0503020102020204" pitchFamily="34" charset="0"/>
                <a:ea typeface="Noto Sans CJK SC"/>
              </a:rPr>
              <a:t>воєного</a:t>
            </a:r>
            <a:r>
              <a:rPr lang="uk-UA" sz="1500" strike="noStrike" spc="-1" dirty="0">
                <a:solidFill>
                  <a:srgbClr val="C00000"/>
                </a:solidFill>
                <a:latin typeface="Franklin Gothic Book" panose="020B0503020102020204" pitchFamily="34" charset="0"/>
                <a:ea typeface="Noto Sans CJK SC"/>
              </a:rPr>
              <a:t> стану в Україні, приймальна комісія та університет базується в Черкаському інституті ім. Героїв Чорнобиля</a:t>
            </a: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)</a:t>
            </a:r>
            <a:endParaRPr lang="uk-UA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endParaRPr lang="ru-RU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Черкаський інститут пожежної безпеки імені Героїв Чорнобиля</a:t>
            </a:r>
            <a:br>
              <a:rPr sz="1500" dirty="0">
                <a:latin typeface="Franklin Gothic Book" panose="020B0503020102020204" pitchFamily="34" charset="0"/>
              </a:rPr>
            </a:br>
            <a:r>
              <a:rPr lang="ru-RU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https://chipb.dsns.gov.ua/</a:t>
            </a:r>
            <a:endParaRPr lang="ru-RU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e-</a:t>
            </a:r>
            <a:r>
              <a:rPr lang="ru-RU" sz="1500" strike="noStrike" spc="-1" dirty="0" err="1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mail</a:t>
            </a:r>
            <a:r>
              <a:rPr lang="ru-RU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: vstup@chipb.org.in</a:t>
            </a:r>
            <a:endParaRPr lang="ru-RU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1500" strike="noStrike" spc="-1" dirty="0" err="1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вул</a:t>
            </a:r>
            <a:r>
              <a:rPr lang="ru-RU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. </a:t>
            </a:r>
            <a:r>
              <a:rPr lang="uk-UA" sz="1500" strike="noStrike" spc="-1" dirty="0" err="1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Онопрієнка</a:t>
            </a: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, буд.8, Черкаси, Україна, 18034</a:t>
            </a:r>
            <a:endParaRPr lang="uk-UA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(0472) 55 09 46 — секретар приймальної комісії</a:t>
            </a:r>
            <a:endParaRPr lang="uk-UA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endParaRPr lang="ru-RU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Львівський державний університет безпеки життєдіяльності</a:t>
            </a:r>
            <a:endParaRPr lang="uk-UA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https://ldubgd.edu.ua/</a:t>
            </a:r>
            <a:endParaRPr lang="uk-UA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e-</a:t>
            </a:r>
            <a:r>
              <a:rPr lang="uk-UA" sz="1500" strike="noStrike" spc="-1" dirty="0" err="1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mail</a:t>
            </a: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: ldubzh.lviv@dsns.gov.ua</a:t>
            </a:r>
            <a:endParaRPr lang="uk-UA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вул. </a:t>
            </a:r>
            <a:r>
              <a:rPr lang="uk-UA" sz="1500" strike="noStrike" spc="-1" dirty="0" err="1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Клепарівська</a:t>
            </a: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, 35, м. Львів, 79007</a:t>
            </a:r>
            <a:endParaRPr lang="uk-UA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uk-UA" sz="150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(032) 233 14 77, 050 559 80 40; 098 559 80 40 - телефони приймальної комісії</a:t>
            </a:r>
            <a:endParaRPr lang="uk-UA" sz="150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endParaRPr lang="uk-UA" sz="15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2"/>
          <a:stretch/>
        </p:blipFill>
        <p:spPr>
          <a:xfrm>
            <a:off x="9210960" y="91800"/>
            <a:ext cx="785520" cy="785520"/>
          </a:xfrm>
          <a:prstGeom prst="rect">
            <a:avLst/>
          </a:prstGeom>
          <a:ln w="0">
            <a:noFill/>
          </a:ln>
        </p:spPr>
      </p:pic>
      <p:sp>
        <p:nvSpPr>
          <p:cNvPr id="120" name="TextBox 119"/>
          <p:cNvSpPr txBox="1"/>
          <p:nvPr/>
        </p:nvSpPr>
        <p:spPr>
          <a:xfrm>
            <a:off x="3672160" y="4491459"/>
            <a:ext cx="6285966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uk-UA" sz="1500" b="1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За інформацією щодо вступу звертатись:</a:t>
            </a:r>
            <a:endParaRPr lang="uk-UA" sz="1500" b="0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uk-UA" sz="1500" b="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капітан служби цивільного захисту </a:t>
            </a:r>
            <a:r>
              <a:rPr lang="uk-UA" sz="1500" b="0" strike="noStrike" spc="-1" dirty="0" err="1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Стельникович</a:t>
            </a:r>
            <a:r>
              <a:rPr lang="uk-UA" sz="1500" b="0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 Петро Ігорович, провідний фахівець ГУ ДСНС України у Херсонській області                    </a:t>
            </a:r>
            <a:r>
              <a:rPr lang="uk-UA" sz="1500" b="1" strike="noStrike" spc="-1" dirty="0">
                <a:solidFill>
                  <a:srgbClr val="000000"/>
                </a:solidFill>
                <a:latin typeface="Franklin Gothic Book" panose="020B0503020102020204" pitchFamily="34" charset="0"/>
                <a:ea typeface="Noto Sans CJK SC"/>
              </a:rPr>
              <a:t>+38 (050) 009  55  07</a:t>
            </a:r>
            <a:endParaRPr lang="uk-UA" sz="1500" b="1" strike="noStrike" spc="-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25240" y="172080"/>
            <a:ext cx="7272000" cy="123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uk-UA" sz="4000" b="1" strike="noStrike" spc="-1" dirty="0">
                <a:solidFill>
                  <a:srgbClr val="000066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Головне управління ДСНС </a:t>
            </a:r>
            <a:br>
              <a:rPr lang="uk-UA" sz="4000" b="1" strike="noStrike" spc="-1" dirty="0">
                <a:solidFill>
                  <a:srgbClr val="000066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</a:br>
            <a:r>
              <a:rPr lang="uk-UA" sz="4000" b="1" strike="noStrike" spc="-1" dirty="0">
                <a:solidFill>
                  <a:srgbClr val="000066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України у Херсонській області </a:t>
            </a:r>
            <a:endParaRPr lang="uk-UA" sz="4000" b="0" strike="noStrike" spc="-1" dirty="0">
              <a:solidFill>
                <a:srgbClr val="000066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752650" y="1467123"/>
            <a:ext cx="8176094" cy="26642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740"/>
          </a:bodyPr>
          <a:lstStyle/>
          <a:p>
            <a:pPr indent="0" algn="ctr">
              <a:spcBef>
                <a:spcPts val="1417"/>
              </a:spcBef>
              <a:buNone/>
            </a:pPr>
            <a:r>
              <a:rPr lang="uk-UA" sz="3000" strike="noStrike" spc="-1" dirty="0">
                <a:solidFill>
                  <a:srgbClr val="000066"/>
                </a:solidFill>
                <a:latin typeface="Franklin Gothic Book" panose="020B0503020102020204" pitchFamily="34" charset="0"/>
              </a:rPr>
              <a:t> з</a:t>
            </a:r>
            <a:r>
              <a:rPr lang="uk-UA" sz="3000" dirty="0">
                <a:solidFill>
                  <a:srgbClr val="000066"/>
                </a:solidFill>
                <a:latin typeface="Franklin Gothic Book" panose="020B0503020102020204" pitchFamily="34" charset="0"/>
              </a:rPr>
              <a:t> метою забезпечення потреби у кваліфікованих кадрах </a:t>
            </a:r>
            <a:r>
              <a:rPr lang="uk-UA" sz="3000" strike="noStrike" spc="-1" dirty="0">
                <a:solidFill>
                  <a:srgbClr val="000066"/>
                </a:solidFill>
                <a:latin typeface="Franklin Gothic Book" panose="020B0503020102020204" pitchFamily="34" charset="0"/>
                <a:ea typeface="Calibri"/>
              </a:rPr>
              <a:t>здійснює відбір вступників (юнаків та дівчат) до закладів вищої освіти із специфічними умовами навчання,  які належать до сфери управління ДСНС,          за рахунок  державного замовлення на денній  формі навчання</a:t>
            </a:r>
            <a:endParaRPr lang="uk-UA" sz="3000" strike="noStrike" spc="-1" dirty="0">
              <a:solidFill>
                <a:srgbClr val="000066"/>
              </a:solidFill>
              <a:latin typeface="Franklin Gothic Book" panose="020B0503020102020204" pitchFamily="34" charset="0"/>
            </a:endParaRPr>
          </a:p>
          <a:p>
            <a:pPr marL="432000" indent="0"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87" name="Рисунок 86"/>
          <p:cNvPicPr/>
          <p:nvPr/>
        </p:nvPicPr>
        <p:blipFill>
          <a:blip r:embed="rId2"/>
          <a:stretch/>
        </p:blipFill>
        <p:spPr>
          <a:xfrm>
            <a:off x="248526" y="254665"/>
            <a:ext cx="1008248" cy="874867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87"/>
          <p:cNvPicPr/>
          <p:nvPr/>
        </p:nvPicPr>
        <p:blipFill>
          <a:blip r:embed="rId3"/>
          <a:stretch/>
        </p:blipFill>
        <p:spPr>
          <a:xfrm>
            <a:off x="8928744" y="174558"/>
            <a:ext cx="1014808" cy="1035083"/>
          </a:xfrm>
          <a:prstGeom prst="rect">
            <a:avLst/>
          </a:prstGeom>
          <a:ln w="0">
            <a:noFill/>
          </a:ln>
        </p:spPr>
      </p:pic>
      <p:pic>
        <p:nvPicPr>
          <p:cNvPr id="3074" name="Picture 2" descr="D:\МОЯ РАБОТА\DSNS_Logo_Kherson_dark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4131419"/>
            <a:ext cx="1556024" cy="13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67" y="-49427"/>
            <a:ext cx="9071640" cy="9464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Book" panose="020B0503020102020204" pitchFamily="34" charset="0"/>
              </a:rPr>
              <a:t>НАПРАВЛЯЄМО на НАВЧАННЯ до</a:t>
            </a:r>
          </a:p>
        </p:txBody>
      </p:sp>
      <p:sp>
        <p:nvSpPr>
          <p:cNvPr id="3" name="Объект 2"/>
          <p:cNvSpPr>
            <a:spLocks noGrp="1"/>
          </p:cNvSpPr>
          <p:nvPr>
            <p:ph/>
          </p:nvPr>
        </p:nvSpPr>
        <p:spPr>
          <a:xfrm>
            <a:off x="215340" y="1038004"/>
            <a:ext cx="3064696" cy="122413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9600" strike="noStrike" spc="-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Національний університет цивільного захисту України</a:t>
            </a:r>
          </a:p>
          <a:p>
            <a:endParaRPr lang="uk-UA" dirty="0">
              <a:latin typeface="Franklin Gothic Demi" panose="020B0703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6892340" y="1130433"/>
            <a:ext cx="2920680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strike="noStrike" spc="-1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Черкаський інститут пожежної безпеки ім. Героїв Чорнобиля </a:t>
            </a:r>
          </a:p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/>
          </p:nvPr>
        </p:nvSpPr>
        <p:spPr>
          <a:xfrm>
            <a:off x="3471960" y="1022421"/>
            <a:ext cx="3136704" cy="122413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9600" strike="noStrike" spc="-1" dirty="0">
                <a:ln>
                  <a:solidFill>
                    <a:schemeClr val="tx1"/>
                  </a:solidFill>
                </a:ln>
                <a:solidFill>
                  <a:srgbClr val="AD8672"/>
                </a:solidFill>
                <a:latin typeface="Franklin Gothic Demi" panose="020B0703020102020204" pitchFamily="34" charset="0"/>
                <a:cs typeface="Aharoni" panose="02010803020104030203" pitchFamily="2" charset="-79"/>
              </a:rPr>
              <a:t>Львівський державний університет безпеки життєдіяльності</a:t>
            </a:r>
          </a:p>
          <a:p>
            <a:endParaRPr lang="uk-UA" dirty="0"/>
          </a:p>
        </p:txBody>
      </p:sp>
      <p:pic>
        <p:nvPicPr>
          <p:cNvPr id="9" name="Объект 8"/>
          <p:cNvPicPr>
            <a:picLocks noGrp="1"/>
          </p:cNvPicPr>
          <p:nvPr>
            <p:ph/>
          </p:nvPr>
        </p:nvPicPr>
        <p:blipFill>
          <a:blip r:embed="rId3"/>
          <a:stretch/>
        </p:blipFill>
        <p:spPr>
          <a:xfrm>
            <a:off x="6768504" y="2225147"/>
            <a:ext cx="3168352" cy="212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D:\МОЯ РАБОТА\img_4612.jpg"/>
          <p:cNvPicPr>
            <a:picLocks noGrp="1" noChangeAspect="1" noChangeArrowheads="1"/>
          </p:cNvPicPr>
          <p:nvPr>
            <p:ph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6"/>
          <a:stretch/>
        </p:blipFill>
        <p:spPr bwMode="auto">
          <a:xfrm>
            <a:off x="3384128" y="2257851"/>
            <a:ext cx="326108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/>
          </p:cNvPicPr>
          <p:nvPr>
            <p:ph/>
          </p:nvPr>
        </p:nvPicPr>
        <p:blipFill>
          <a:blip r:embed="rId5"/>
          <a:stretch/>
        </p:blipFill>
        <p:spPr>
          <a:xfrm>
            <a:off x="215340" y="2302193"/>
            <a:ext cx="30243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6"/>
          <a:stretch/>
        </p:blipFill>
        <p:spPr>
          <a:xfrm>
            <a:off x="1151880" y="4563467"/>
            <a:ext cx="1151256" cy="1035075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7"/>
          <a:stretch/>
        </p:blipFill>
        <p:spPr>
          <a:xfrm rot="21567000">
            <a:off x="7926217" y="4423677"/>
            <a:ext cx="1169280" cy="1169280"/>
          </a:xfrm>
          <a:prstGeom prst="rect">
            <a:avLst/>
          </a:prstGeom>
          <a:ln w="0">
            <a:noFill/>
          </a:ln>
        </p:spPr>
      </p:pic>
      <p:pic>
        <p:nvPicPr>
          <p:cNvPr id="14" name="Picture 3" descr="D:\МОЯ РАБОТА\Емблема ЛДУ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r="8238" b="40199"/>
          <a:stretch/>
        </p:blipFill>
        <p:spPr bwMode="auto">
          <a:xfrm>
            <a:off x="4248224" y="4440680"/>
            <a:ext cx="1870927" cy="11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1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62755"/>
              </p:ext>
            </p:extLst>
          </p:nvPr>
        </p:nvGraphicFramePr>
        <p:xfrm>
          <a:off x="143768" y="196425"/>
          <a:ext cx="9721080" cy="5352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i="1" kern="100" dirty="0">
                          <a:effectLst/>
                          <a:latin typeface="Franklin Gothic Book" panose="020B0503020102020204" pitchFamily="34" charset="0"/>
                        </a:rPr>
                        <a:t>Назва закладу освіти</a:t>
                      </a:r>
                      <a:endParaRPr lang="uk-UA" sz="1000" i="1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i="1" kern="100" dirty="0">
                          <a:effectLst/>
                          <a:latin typeface="Franklin Gothic Book" panose="020B0503020102020204" pitchFamily="34" charset="0"/>
                        </a:rPr>
                        <a:t>Спеціальність</a:t>
                      </a:r>
                      <a:endParaRPr lang="uk-UA" sz="1000" i="1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i="1" kern="100" dirty="0">
                          <a:effectLst/>
                          <a:latin typeface="Franklin Gothic Book" panose="020B0503020102020204" pitchFamily="34" charset="0"/>
                        </a:rPr>
                        <a:t>Спеціалізація</a:t>
                      </a:r>
                      <a:endParaRPr lang="uk-UA" sz="1000" i="1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i="1" kern="100" dirty="0">
                          <a:effectLst/>
                          <a:latin typeface="Franklin Gothic Book" panose="020B0503020102020204" pitchFamily="34" charset="0"/>
                        </a:rPr>
                        <a:t>Ступінь освіти</a:t>
                      </a:r>
                      <a:endParaRPr lang="uk-UA" sz="1000" i="1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i="1" kern="100" dirty="0">
                          <a:effectLst/>
                          <a:latin typeface="Franklin Gothic Book" panose="020B0503020102020204" pitchFamily="34" charset="0"/>
                        </a:rPr>
                        <a:t>Майбутня посада</a:t>
                      </a:r>
                      <a:endParaRPr lang="uk-UA" sz="1000" i="1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96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НУЦЗУ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Пожежна безпека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Пожежна безпека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бакалавр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курсант,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4 роки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інспектор пожежної безпеки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фахівець з реагування на надзвичайні ситуації,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начальник караулу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47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Цивільна безпека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Інженерне забезпечення саперних, піротехнічних та вибухових робіт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начальник (заступник начальника) групи розмінування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 начальник відділення піротехнічних робіт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начальник відділення розвідки розмінування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9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Хімічні технології та інженерія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Радіаційний та хімічний захист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провідний фахівець з цивільного захисту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начальник групи хімічного захисту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начальник відділення хімічного та біологічного захисту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9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ЧІПБ ім. Героїв Чорнобиля 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Пожежна безпека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Пожежна безпека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інспектор пожежної безпеки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фахівець з реагування на надзвичайні ситуації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 начальник караулу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3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Цивільна безпека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Цивільний захист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провідний фахівець з цивільного захисту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bg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74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ЛДУБЖД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Цивільна безпека 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Інженерне забезпечення саперних, піротехнічних та вибухових робіт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начальник (заступник начальника) групи розмінування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начальник відділення піротехнічних робіт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начальник відділення розвідки розмінування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9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Пожежна безпека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Пожежна безпека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інспектор пожежної безпеки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фахівець з реагування на надзвичайні ситуації</a:t>
                      </a: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kern="100" dirty="0">
                          <a:effectLst/>
                          <a:latin typeface="Franklin Gothic Book" panose="020B0503020102020204" pitchFamily="34" charset="0"/>
                        </a:rPr>
                        <a:t>начальник караулу</a:t>
                      </a:r>
                      <a:endParaRPr lang="uk-UA" sz="1400" kern="100" dirty="0">
                        <a:effectLst/>
                        <a:latin typeface="Franklin Gothic Book" panose="020B0503020102020204" pitchFamily="34" charset="0"/>
                        <a:ea typeface="Noto Serif CJK SC"/>
                        <a:cs typeface="Lohit Devanagari"/>
                      </a:endParaRPr>
                    </a:p>
                  </a:txBody>
                  <a:tcPr marL="17996" marR="17996" marT="17996" marB="17996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25738" y="132715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1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112" y="2373070"/>
            <a:ext cx="5472608" cy="448955"/>
          </a:xfrm>
        </p:spPr>
        <p:txBody>
          <a:bodyPr/>
          <a:lstStyle/>
          <a:p>
            <a:endParaRPr lang="uk-UA" sz="4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33135389"/>
              </p:ext>
            </p:extLst>
          </p:nvPr>
        </p:nvGraphicFramePr>
        <p:xfrm>
          <a:off x="1655936" y="244747"/>
          <a:ext cx="820891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47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strike="noStrike" spc="-1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</a:rPr>
                        <a:t>Під час навчання в закладах вищої освіти ДСНС України вам доступно</a:t>
                      </a:r>
                      <a:endParaRPr lang="uk-UA" sz="200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b="0" i="0" strike="noStrike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Якісна безкоштовна освіта європейського рівня</a:t>
                      </a:r>
                      <a:endParaRPr lang="uk-UA" b="0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b="0" i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Безоплатні комфортні умови проживання у курсантському</a:t>
                      </a:r>
                      <a:r>
                        <a:rPr lang="ru-RU" b="0" i="0" strike="noStrike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="0" i="0" strike="noStrike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гуртожитку</a:t>
                      </a:r>
                      <a:endParaRPr lang="uk-UA" b="0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b="0" i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uk-UA" b="0" i="0" strike="noStrike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езкоштовне триразове харчування в їдальні закладу освіти</a:t>
                      </a:r>
                      <a:endParaRPr lang="uk-UA" b="0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b="0" i="0" strike="noStrike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Забезпечення форменим одягом та взуттям</a:t>
                      </a:r>
                      <a:endParaRPr lang="uk-UA" b="0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b="0" i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Обов’язкова виплата грошового забезпечення із можливістю його підвищення за результатами навчання</a:t>
                      </a:r>
                      <a:endParaRPr lang="uk-UA" b="0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b="0" i="0" strike="noStrike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Безкоштовне медичне обслуговування впродовж усього навчання</a:t>
                      </a:r>
                      <a:endParaRPr lang="uk-UA" b="0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b="0" i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Можливість займатися в спортивних секціях (пожежно-прикладний спорт, кульова стрільба, боротьба самбо, бокс, легкоатлетичний крос та офіцерське триборство, волейбол, </a:t>
                      </a:r>
                      <a:r>
                        <a:rPr lang="uk-UA" b="0" i="0" dirty="0" err="1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армспорт</a:t>
                      </a:r>
                      <a:r>
                        <a:rPr lang="uk-UA" b="0" i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, важка атлетика, баскетбол, футбол, настільний теніс, веслування)</a:t>
                      </a:r>
                      <a:endParaRPr lang="uk-UA" b="0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b="0" i="0" strike="noStrike" noProof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Бронювання від призову на службу в ЗСУ</a:t>
                      </a:r>
                      <a:endParaRPr lang="uk-UA" b="0" i="0" noProof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tretch/>
        </p:blipFill>
        <p:spPr>
          <a:xfrm>
            <a:off x="302794" y="603027"/>
            <a:ext cx="1151256" cy="1035075"/>
          </a:xfrm>
          <a:prstGeom prst="rect">
            <a:avLst/>
          </a:prstGeom>
          <a:ln w="0">
            <a:noFill/>
          </a:ln>
        </p:spPr>
      </p:pic>
      <p:pic>
        <p:nvPicPr>
          <p:cNvPr id="2051" name="Picture 3" descr="D:\МОЯ РАБОТА\Емблема ЛД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"/>
          <a:stretch/>
        </p:blipFill>
        <p:spPr bwMode="auto">
          <a:xfrm>
            <a:off x="173504" y="2259211"/>
            <a:ext cx="1380643" cy="10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/>
          <a:stretch/>
        </p:blipFill>
        <p:spPr>
          <a:xfrm rot="21567000">
            <a:off x="293782" y="3848969"/>
            <a:ext cx="1169280" cy="1169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3113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112" y="2373070"/>
            <a:ext cx="5472608" cy="448955"/>
          </a:xfrm>
        </p:spPr>
        <p:txBody>
          <a:bodyPr/>
          <a:lstStyle/>
          <a:p>
            <a:endParaRPr lang="uk-UA" sz="4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65726489"/>
              </p:ext>
            </p:extLst>
          </p:nvPr>
        </p:nvGraphicFramePr>
        <p:xfrm>
          <a:off x="1799952" y="757252"/>
          <a:ext cx="7848872" cy="426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123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strike="noStrike" spc="-1" noProof="0" dirty="0">
                          <a:solidFill>
                            <a:srgbClr val="042A51"/>
                          </a:solidFill>
                          <a:latin typeface="Franklin Gothic Book" panose="020B0503020102020204" pitchFamily="34" charset="0"/>
                        </a:rPr>
                        <a:t>Після навчання держава гарантує</a:t>
                      </a:r>
                      <a:endParaRPr lang="uk-UA" sz="3200" b="1" noProof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03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1800" b="0" strike="noStrike" spc="0" baseline="0" noProof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Присвоєння спеціального звання «лейтенант служби цивільного захисту»</a:t>
                      </a:r>
                      <a:endParaRPr lang="uk-UA" b="0" i="0" spc="0" baseline="0" noProof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84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1800" b="0" strike="noStrike" spc="0" baseline="0" noProof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Гарантоване працевлаштування та долучення до героїчної професії рятувальників</a:t>
                      </a:r>
                      <a:endParaRPr lang="uk-UA" b="0" i="0" spc="0" baseline="0" noProof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6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None/>
                      </a:pPr>
                      <a:r>
                        <a:rPr lang="uk-UA" sz="1800" b="0" strike="noStrike" spc="0" baseline="0" noProof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Стабільне грошове забезпечення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691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1800" b="0" strike="noStrike" spc="0" baseline="0" noProof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Отримання підйомної допомоги в розмірі місячного грошового забезпечення та одноразової допомоги при підписанні першого контракту в розмірі 10 прожиткових мінімумі</a:t>
                      </a:r>
                      <a:endParaRPr lang="uk-UA" b="0" i="0" spc="0" baseline="0" noProof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03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1800" b="0" strike="noStrike" spc="0" baseline="0" noProof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Забезпечення форменим одягом на час проходження служби</a:t>
                      </a:r>
                      <a:endParaRPr lang="uk-UA" b="0" i="0" spc="0" baseline="0" noProof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03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1800" b="0" strike="noStrike" spc="0" baseline="0" noProof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Можливість придбання квартири за лізинговою програмою  </a:t>
                      </a:r>
                      <a:endParaRPr lang="uk-UA" b="0" i="0" spc="0" baseline="0" noProof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tretch/>
        </p:blipFill>
        <p:spPr>
          <a:xfrm>
            <a:off x="288198" y="603027"/>
            <a:ext cx="1151256" cy="1035075"/>
          </a:xfrm>
          <a:prstGeom prst="rect">
            <a:avLst/>
          </a:prstGeom>
          <a:ln w="0">
            <a:noFill/>
          </a:ln>
        </p:spPr>
      </p:pic>
      <p:pic>
        <p:nvPicPr>
          <p:cNvPr id="2051" name="Picture 3" descr="D:\МОЯ РАБОТА\Емблема ЛД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"/>
          <a:stretch/>
        </p:blipFill>
        <p:spPr bwMode="auto">
          <a:xfrm>
            <a:off x="173504" y="2259211"/>
            <a:ext cx="1380643" cy="10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/>
          <a:stretch/>
        </p:blipFill>
        <p:spPr>
          <a:xfrm rot="21567000">
            <a:off x="293782" y="3848969"/>
            <a:ext cx="1169280" cy="1169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9381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112" y="2373070"/>
            <a:ext cx="5472608" cy="448955"/>
          </a:xfrm>
        </p:spPr>
        <p:txBody>
          <a:bodyPr/>
          <a:lstStyle/>
          <a:p>
            <a:endParaRPr lang="uk-UA" sz="4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13943804"/>
              </p:ext>
            </p:extLst>
          </p:nvPr>
        </p:nvGraphicFramePr>
        <p:xfrm>
          <a:off x="143768" y="98972"/>
          <a:ext cx="9793088" cy="545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strike="noStrike" spc="-1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</a:rPr>
                        <a:t>Для вступу на навчання вступник повинен особисто подати письмову </a:t>
                      </a:r>
                      <a:r>
                        <a:rPr lang="uk-UA" sz="1800" b="0" strike="noStrike" spc="-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заяву</a:t>
                      </a:r>
                      <a:r>
                        <a:rPr lang="uk-UA" sz="1800" b="0" strike="noStrike" spc="-1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</a:rPr>
                        <a:t> на вступ, для чого </a:t>
                      </a:r>
                      <a:r>
                        <a:rPr lang="uk-UA" sz="1800" b="0" strike="noStrike" spc="-1" baseline="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</a:rPr>
                        <a:t>повинен звернутися до підрозділу ГУ ДСНС України у Херсонській області.  </a:t>
                      </a:r>
                      <a:r>
                        <a:rPr lang="uk-UA" sz="1800" b="0" strike="noStrike" spc="-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До заяви додаються :</a:t>
                      </a:r>
                      <a:r>
                        <a:rPr lang="uk-UA" sz="1800" b="0" strike="noStrike" spc="-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endParaRPr lang="uk-UA" sz="18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75">
                <a:tc>
                  <a:txBody>
                    <a:bodyPr/>
                    <a:lstStyle/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0" i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Копія документа, що посвідчує особу та</a:t>
                      </a:r>
                      <a:r>
                        <a:rPr lang="uk-UA" sz="1400" b="0" i="0" baseline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громадянство </a:t>
                      </a:r>
                      <a:endParaRPr lang="uk-UA" sz="1400" b="0" i="0" dirty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0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Копія свідоцтва про народження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7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Копія реєстраційного номера</a:t>
                      </a:r>
                      <a:r>
                        <a:rPr lang="uk-UA" sz="1400" baseline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облікової картки платника податків</a:t>
                      </a:r>
                      <a:endParaRPr lang="uk-UA" sz="1400" dirty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07">
                <a:tc>
                  <a:txBody>
                    <a:bodyPr/>
                    <a:lstStyle/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0" i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Копія військово-облікового документа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00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Довідка з місця проживання</a:t>
                      </a:r>
                      <a:r>
                        <a:rPr lang="uk-UA" sz="1400" baseline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про реєстрацію та склад сім’ї</a:t>
                      </a:r>
                      <a:endParaRPr lang="uk-UA" sz="1400" dirty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00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Характеристика із загальноосвітнього навчального закладу, підписана класним керівником та директором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0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40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Дипломи, грамоти та інші документи, які відображають навчальні та/або творчі досягнення кандидата</a:t>
                      </a:r>
                      <a:r>
                        <a:rPr lang="uk-UA" sz="1400" baseline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(за наявності)</a:t>
                      </a:r>
                      <a:endParaRPr lang="uk-UA" sz="1400" dirty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247">
                <a:tc>
                  <a:txBody>
                    <a:bodyPr/>
                    <a:lstStyle/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0" i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Копія документа держаного зразка про раніше здобуту повну загальну середню</a:t>
                      </a:r>
                      <a:r>
                        <a:rPr lang="uk-UA" sz="1400" b="0" i="0" baseline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освіту та додаток до нього (за наявності)</a:t>
                      </a:r>
                      <a:endParaRPr lang="uk-UA" sz="1400" b="0" i="0" dirty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479">
                <a:tc>
                  <a:txBody>
                    <a:bodyPr/>
                    <a:lstStyle/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0" i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Копії документів, які підтверджують право на пільги при зарахуванні</a:t>
                      </a:r>
                      <a:r>
                        <a:rPr lang="uk-UA" sz="1400" b="0" i="0" baseline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на навчання (за наявності)</a:t>
                      </a:r>
                      <a:endParaRPr lang="uk-UA" sz="1400" b="0" i="0" dirty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0" i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Інформаційна сторінка (сторінки) з результатами складання ПМТ або ЗНО (за наявності)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783">
                <a:tc>
                  <a:txBody>
                    <a:bodyPr/>
                    <a:lstStyle/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Анкета та</a:t>
                      </a:r>
                      <a:r>
                        <a:rPr lang="uk-UA" sz="1400" baseline="0" dirty="0"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автобіографі кандидата на навчання. </a:t>
                      </a:r>
                      <a:r>
                        <a:rPr lang="uk-UA" sz="1400" b="0" strike="noStrike" spc="-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Анкета вступника за результатами професійно-психологічного відбору.</a:t>
                      </a:r>
                      <a:endParaRPr lang="uk-UA" sz="1400" b="0" i="0" dirty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903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strike="noStrike" spc="-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Копія паспорта та</a:t>
                      </a:r>
                      <a:r>
                        <a:rPr lang="uk-UA" sz="1400" b="0" strike="noStrike" spc="-1" baseline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strike="noStrike" spc="-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ідентифікаційного номеру</a:t>
                      </a:r>
                      <a:r>
                        <a:rPr lang="uk-UA" sz="1400" b="0" strike="noStrike" spc="-1" baseline="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strike="noStrike" spc="-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близьких родичів (згідно анкети). Копія свідоцтва про укладення шлюбу (розлучення) батьків.</a:t>
                      </a:r>
                      <a:endParaRPr lang="uk-UA" sz="1400" dirty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407">
                <a:tc>
                  <a:txBody>
                    <a:bodyPr/>
                    <a:lstStyle/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0" strike="noStrike" spc="-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Довідка про відсутність судимості</a:t>
                      </a:r>
                      <a:endParaRPr lang="uk-UA" sz="1400" b="0" i="0" dirty="0"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647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0" strike="noStrike" spc="-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Картка медичного обстеження з висновком постійно діючої лікарсько-експертної комісії ДСНС України</a:t>
                      </a:r>
                      <a:endParaRPr lang="uk-UA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487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dirty="0">
                          <a:latin typeface="Franklin Gothic Book" panose="020B0503020102020204" pitchFamily="34" charset="0"/>
                        </a:rPr>
                        <a:t>Фотокартки 9х12</a:t>
                      </a:r>
                      <a:r>
                        <a:rPr lang="uk-UA" sz="1400" baseline="0" dirty="0">
                          <a:latin typeface="Franklin Gothic Book" panose="020B0503020102020204" pitchFamily="34" charset="0"/>
                        </a:rPr>
                        <a:t> – 1 </a:t>
                      </a:r>
                      <a:r>
                        <a:rPr lang="uk-UA" sz="1400" baseline="0" dirty="0" err="1">
                          <a:latin typeface="Franklin Gothic Book" panose="020B0503020102020204" pitchFamily="34" charset="0"/>
                        </a:rPr>
                        <a:t>шт</a:t>
                      </a:r>
                      <a:r>
                        <a:rPr lang="uk-UA" sz="1400" baseline="0" dirty="0">
                          <a:latin typeface="Franklin Gothic Book" panose="020B0503020102020204" pitchFamily="34" charset="0"/>
                        </a:rPr>
                        <a:t>, 3х4 – 7 шт. (</a:t>
                      </a:r>
                      <a:r>
                        <a:rPr lang="uk-UA" sz="1400" dirty="0">
                          <a:latin typeface="Franklin Gothic Book" panose="020B0503020102020204" pitchFamily="34" charset="0"/>
                        </a:rPr>
                        <a:t>без головного убору, у білій сорочці, на матовому папері, без куточка)</a:t>
                      </a:r>
                      <a:endParaRPr lang="uk-UA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73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112" y="2373070"/>
            <a:ext cx="5472608" cy="448955"/>
          </a:xfrm>
        </p:spPr>
        <p:txBody>
          <a:bodyPr/>
          <a:lstStyle/>
          <a:p>
            <a:endParaRPr lang="uk-UA" sz="4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88029797"/>
              </p:ext>
            </p:extLst>
          </p:nvPr>
        </p:nvGraphicFramePr>
        <p:xfrm>
          <a:off x="143768" y="242986"/>
          <a:ext cx="9793088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9324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strike="noStrike" spc="-1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</a:rPr>
                        <a:t>Вступник має право подати до чотирьох заяв на вступ на навчання за різними освітніми програмами</a:t>
                      </a:r>
                      <a:endParaRPr lang="uk-UA" sz="2000" b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813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0" i="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На підставу</a:t>
                      </a:r>
                      <a:r>
                        <a:rPr lang="uk-UA" sz="2000" b="0" i="0" baseline="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заяви вступникові буде сформовано справу, яку Відділ персоналу Головного управління самостійно направить до закладу освіти (справа формується в одному екземплярі незалежно від кількості заяв на вступ)</a:t>
                      </a:r>
                      <a:endParaRPr lang="uk-UA" sz="2000" b="0" i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830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uk-UA" sz="200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Справу</a:t>
                      </a:r>
                      <a:r>
                        <a:rPr lang="uk-UA" sz="2000" baseline="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вступника, що надійшла до закладу освіти, буде розглянуто приймальною комісією, за результатами чого вступникові особисто через Відділ персоналу  Головного управління буде надано запрошення на складання вступного іспиту з фізичної підготовки. </a:t>
                      </a:r>
                      <a:endParaRPr lang="uk-UA" sz="200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813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0" strike="noStrike" spc="-1" noProof="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  <a:ea typeface="Noto Sans CJK SC"/>
                        </a:rPr>
                        <a:t>Для визначення придатності кандидата для </a:t>
                      </a:r>
                      <a:r>
                        <a:rPr lang="uk-UA" sz="2000" b="0" strike="noStrike" spc="-1" noProof="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</a:rPr>
                        <a:t>вступу до закладів вищої освіти ДСНС за станом здоров'я та фізичного розвитку проводиться лікарсько-експертна комісія в        м. Миколаїв.</a:t>
                      </a:r>
                      <a:endParaRPr lang="uk-UA" sz="200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324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000" b="0" strike="noStrike" spc="-1" noProof="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</a:rPr>
                        <a:t>Попередня перевірка медичних документів здійснюється фахівцями медичної служби Головного управління ДСНС України у Херсонській області.</a:t>
                      </a:r>
                      <a:endParaRPr lang="uk-UA" sz="2000" b="0" i="0" noProof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86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112" y="2373070"/>
            <a:ext cx="5472608" cy="448955"/>
          </a:xfrm>
        </p:spPr>
        <p:txBody>
          <a:bodyPr/>
          <a:lstStyle/>
          <a:p>
            <a:endParaRPr lang="uk-UA" sz="4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95233867"/>
              </p:ext>
            </p:extLst>
          </p:nvPr>
        </p:nvGraphicFramePr>
        <p:xfrm>
          <a:off x="1727944" y="188782"/>
          <a:ext cx="7950662" cy="522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83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Умови вступу (попередньо) </a:t>
                      </a:r>
                      <a:endParaRPr lang="uk-UA" sz="2400" b="1" noProof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8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0066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Єдиний вступний іспит (НМТ - національний </a:t>
                      </a:r>
                      <a:r>
                        <a:rPr lang="uk-UA" sz="2000" dirty="0" err="1">
                          <a:solidFill>
                            <a:srgbClr val="000066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мультипредметний</a:t>
                      </a:r>
                      <a:r>
                        <a:rPr lang="uk-UA" sz="2000" dirty="0">
                          <a:solidFill>
                            <a:srgbClr val="000066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тест):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77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solidFill>
                            <a:srgbClr val="000066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українська мова та література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solidFill>
                            <a:srgbClr val="000066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математика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solidFill>
                            <a:srgbClr val="000066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історія України</a:t>
                      </a:r>
                      <a:endParaRPr lang="uk-UA" sz="1800" b="0" i="0" spc="0" baseline="0" noProof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None/>
                      </a:pPr>
                      <a:endParaRPr lang="uk-UA" sz="1000" b="0" strike="noStrike" spc="0" baseline="0" noProof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543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2000" dirty="0">
                          <a:solidFill>
                            <a:srgbClr val="000066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Фізична підготовка</a:t>
                      </a:r>
                      <a:endParaRPr lang="uk-UA" sz="2000" b="0" i="0" spc="0" baseline="0" noProof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099">
                <a:tc>
                  <a:txBody>
                    <a:bodyPr/>
                    <a:lstStyle/>
                    <a:p>
                      <a:pPr marL="342900" marR="0" indent="-3429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0066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підтягування на перекладині - 12 разів</a:t>
                      </a:r>
                    </a:p>
                    <a:p>
                      <a:pPr marL="342900" marR="0" indent="-3429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0066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біг - 100 м</a:t>
                      </a:r>
                    </a:p>
                    <a:p>
                      <a:pPr marL="342900" marR="0" indent="-3429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dirty="0">
                          <a:solidFill>
                            <a:srgbClr val="000066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біг - 1000 м</a:t>
                      </a:r>
                      <a:endParaRPr lang="uk-UA" sz="1800" b="0" i="0" spc="0" baseline="0" noProof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576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2000" b="0" i="0" spc="0" baseline="0" noProof="0" dirty="0">
                          <a:solidFill>
                            <a:srgbClr val="800000"/>
                          </a:solidFill>
                          <a:latin typeface="Franklin Gothic Book" panose="020B0503020102020204" pitchFamily="34" charset="0"/>
                        </a:rPr>
                        <a:t>За умовами вступу рекомендуємо спостерігати на офіційних веб-сторінка закладів вищої освіти ДСНС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768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0" i="0" spc="0" baseline="0" noProof="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</a:rPr>
                        <a:t>https://nuczu.edu.ua/ukr/</a:t>
                      </a:r>
                      <a:endParaRPr lang="uk-UA" sz="2000" b="0" i="0" spc="0" baseline="0" noProof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768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0" i="0" spc="0" baseline="0" noProof="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</a:rPr>
                        <a:t>https://ldubgd.edu.ua/</a:t>
                      </a:r>
                      <a:endParaRPr lang="uk-UA" sz="2000" b="0" i="0" spc="0" baseline="0" noProof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768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0" i="0" spc="0" baseline="0" noProof="0" dirty="0">
                          <a:solidFill>
                            <a:srgbClr val="000066"/>
                          </a:solidFill>
                          <a:latin typeface="Franklin Gothic Book" panose="020B0503020102020204" pitchFamily="34" charset="0"/>
                        </a:rPr>
                        <a:t>https://chipb.dsns.gov.ua/</a:t>
                      </a:r>
                      <a:endParaRPr lang="uk-UA" sz="2000" b="0" i="0" spc="0" baseline="0" noProof="0" dirty="0">
                        <a:solidFill>
                          <a:srgbClr val="000066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tretch/>
        </p:blipFill>
        <p:spPr>
          <a:xfrm>
            <a:off x="288198" y="603027"/>
            <a:ext cx="1151256" cy="1035075"/>
          </a:xfrm>
          <a:prstGeom prst="rect">
            <a:avLst/>
          </a:prstGeom>
          <a:ln w="0">
            <a:noFill/>
          </a:ln>
        </p:spPr>
      </p:pic>
      <p:pic>
        <p:nvPicPr>
          <p:cNvPr id="2051" name="Picture 3" descr="D:\МОЯ РАБОТА\Емблема ЛДУ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"/>
          <a:stretch/>
        </p:blipFill>
        <p:spPr bwMode="auto">
          <a:xfrm>
            <a:off x="173504" y="2259211"/>
            <a:ext cx="1380643" cy="10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/>
          <a:stretch/>
        </p:blipFill>
        <p:spPr>
          <a:xfrm rot="21567000">
            <a:off x="293782" y="3848969"/>
            <a:ext cx="1169280" cy="1169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5468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1015</Words>
  <Application>Microsoft Office PowerPoint</Application>
  <PresentationFormat>Довільний</PresentationFormat>
  <Paragraphs>121</Paragraphs>
  <Slides>10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Franklin Gothic Demi Cond</vt:lpstr>
      <vt:lpstr>Symbol</vt:lpstr>
      <vt:lpstr>Times New Roman</vt:lpstr>
      <vt:lpstr>Wingdings</vt:lpstr>
      <vt:lpstr>Office Theme</vt:lpstr>
      <vt:lpstr>ДЕРЖАВНА СЛУЖБА УКРАЇНИ З НАДЗВИЧАЙНИХ СИТУАЦІЙ</vt:lpstr>
      <vt:lpstr>Головне управління ДСНС  України у Херсонській області </vt:lpstr>
      <vt:lpstr>НАПРАВЛЯЄМО на НАВЧАННЯ до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Контактні дані приймальних комісій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ДЕРЖАВНА СЛУЖБА УКРАЇНИ З НАДЗВИЧАЙНИХ СИТУАЦІЙ</dc:title>
  <dc:subject/>
  <dc:creator/>
  <dc:description/>
  <cp:lastModifiedBy>User-PC</cp:lastModifiedBy>
  <cp:revision>48</cp:revision>
  <dcterms:created xsi:type="dcterms:W3CDTF">2020-08-12T14:31:24Z</dcterms:created>
  <dcterms:modified xsi:type="dcterms:W3CDTF">2024-01-28T20:27:44Z</dcterms:modified>
  <dc:language>uk-UA</dc:language>
</cp:coreProperties>
</file>